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59" r:id="rId4"/>
    <p:sldId id="260" r:id="rId5"/>
    <p:sldId id="274" r:id="rId6"/>
    <p:sldId id="261" r:id="rId7"/>
    <p:sldId id="277" r:id="rId8"/>
    <p:sldId id="264" r:id="rId9"/>
    <p:sldId id="267" r:id="rId10"/>
    <p:sldId id="263" r:id="rId11"/>
    <p:sldId id="270" r:id="rId12"/>
    <p:sldId id="269" r:id="rId13"/>
    <p:sldId id="278" r:id="rId14"/>
    <p:sldId id="271" r:id="rId15"/>
    <p:sldId id="279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1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7D4FE-3E3C-4D46-8610-B629BED44D55}" type="datetimeFigureOut">
              <a:rPr lang="en-US" smtClean="0"/>
              <a:t>7/2/11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6FA2-38FE-8C49-9029-8855F4837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567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303A9-2903-C940-9EA7-2DF9422EB5CE}" type="datetimeFigureOut">
              <a:rPr lang="en-US" smtClean="0"/>
              <a:t>7/1/11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E31C1-9EC3-FE49-BFDA-3D759977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21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(6/13/11 07:22) -----</a:t>
            </a:r>
          </a:p>
          <a:p>
            <a:r>
              <a:rPr lang="en-US"/>
              <a:t>Asking questions is costly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31C1-9EC3-FE49-BFDA-3D759977B4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9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(6/13/11 07:22) -----</a:t>
            </a:r>
          </a:p>
          <a:p>
            <a:r>
              <a:rPr lang="en-US"/>
              <a:t>change figure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31C1-9EC3-FE49-BFDA-3D759977B4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03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(6/13/11 07:22) -----</a:t>
            </a:r>
          </a:p>
          <a:p>
            <a:r>
              <a:rPr lang="en-US"/>
              <a:t>Need to lead in to types of learning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31C1-9EC3-FE49-BFDA-3D759977B4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6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(6/13/11 07:22) -----</a:t>
            </a:r>
          </a:p>
          <a:p>
            <a:r>
              <a:rPr lang="en-US"/>
              <a:t>Need formula for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31C1-9EC3-FE49-BFDA-3D759977B4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7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Default increases success but scales</a:t>
            </a:r>
            <a:r>
              <a:rPr lang="en-US" baseline="0" dirty="0" smtClean="0"/>
              <a:t> worse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Passive fails a lot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Proactive</a:t>
            </a:r>
            <a:r>
              <a:rPr lang="en-US" baseline="0" dirty="0" smtClean="0"/>
              <a:t> asks lots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31C1-9EC3-FE49-BFDA-3D759977B4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2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324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246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10200" y="6324600"/>
            <a:ext cx="1371600" cy="365125"/>
          </a:xfrm>
        </p:spPr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09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4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85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2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6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9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0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6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3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9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22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05600" y="339725"/>
            <a:ext cx="2420938" cy="5867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274638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600200"/>
            <a:ext cx="8839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2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4000" y="6356350"/>
            <a:ext cx="1371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Calibri" charset="0"/>
              </a:defRPr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9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5" Type="http://schemas.openxmlformats.org/officeDocument/2006/relationships/image" Target="../media/image26.gif"/><Relationship Id="rId6" Type="http://schemas.openxmlformats.org/officeDocument/2006/relationships/image" Target="../media/image27.jpg"/><Relationship Id="rId7" Type="http://schemas.openxmlformats.org/officeDocument/2006/relationships/image" Target="../media/image28.jpg"/><Relationship Id="rId8" Type="http://schemas.openxmlformats.org/officeDocument/2006/relationships/image" Target="../media/image29.jpg"/><Relationship Id="rId9" Type="http://schemas.openxmlformats.org/officeDocument/2006/relationships/image" Target="../media/image30.png"/><Relationship Id="rId10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image" Target="../media/image14.emf"/><Relationship Id="rId13" Type="http://schemas.openxmlformats.org/officeDocument/2006/relationships/image" Target="../media/image15.emf"/><Relationship Id="rId14" Type="http://schemas.openxmlformats.org/officeDocument/2006/relationships/image" Target="../media/image16.emf"/><Relationship Id="rId1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9" Type="http://schemas.openxmlformats.org/officeDocument/2006/relationships/image" Target="../media/image11.emf"/><Relationship Id="rId10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Goal Directed Knowledge Acquisition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</a:t>
            </a:r>
            <a:r>
              <a:rPr lang="en-US" dirty="0" smtClean="0"/>
              <a:t>Weber, Daniel </a:t>
            </a:r>
            <a:r>
              <a:rPr lang="en-US" dirty="0" err="1" smtClean="0"/>
              <a:t>Morwood</a:t>
            </a:r>
            <a:r>
              <a:rPr lang="en-US" dirty="0" smtClean="0"/>
              <a:t>, </a:t>
            </a:r>
            <a:r>
              <a:rPr lang="en-US" dirty="0" smtClean="0"/>
              <a:t>and Daniel Bryce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9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athway65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19" r="-25119"/>
          <a:stretch>
            <a:fillRect/>
          </a:stretch>
        </p:blipFill>
        <p:spPr bwMode="auto">
          <a:xfrm>
            <a:off x="3214082" y="2100389"/>
            <a:ext cx="7573963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5" name="Picture 4" descr="Image for 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" y="4310189"/>
            <a:ext cx="5562600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6" name="Picture 5" descr="how-it-works-laser-print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10426" r="6056" b="6729"/>
          <a:stretch>
            <a:fillRect/>
          </a:stretch>
        </p:blipFill>
        <p:spPr bwMode="auto">
          <a:xfrm>
            <a:off x="6490682" y="500189"/>
            <a:ext cx="267970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 descr="2x2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39232" r="29516" b="39723"/>
          <a:stretch/>
        </p:blipFill>
        <p:spPr bwMode="auto">
          <a:xfrm>
            <a:off x="242282" y="1414589"/>
            <a:ext cx="41529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8" name="Content Placeholder 3" descr="hobo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5" t="9461" r="7034" b="10638"/>
          <a:stretch/>
        </p:blipFill>
        <p:spPr bwMode="auto">
          <a:xfrm>
            <a:off x="394682" y="2252789"/>
            <a:ext cx="700088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375882" y="1566989"/>
            <a:ext cx="1698625" cy="655638"/>
            <a:chOff x="5029200" y="2514600"/>
            <a:chExt cx="3435026" cy="1240509"/>
          </a:xfrm>
        </p:grpSpPr>
        <p:pic>
          <p:nvPicPr>
            <p:cNvPr id="10" name="Content Placeholder 6" descr="dicencards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" t="2738" r="1361" b="9146"/>
            <a:stretch/>
          </p:blipFill>
          <p:spPr bwMode="auto">
            <a:xfrm>
              <a:off x="5029200" y="2514600"/>
              <a:ext cx="1024088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1" name="Content Placeholder 10" descr="Road_Stake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4" r="18070"/>
            <a:stretch/>
          </p:blipFill>
          <p:spPr bwMode="auto">
            <a:xfrm>
              <a:off x="6172068" y="2514600"/>
              <a:ext cx="443022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2" name="Content Placeholder 12" descr="BIndleStiff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" t="7585" r="1870" b="2812"/>
            <a:stretch/>
          </p:blipFill>
          <p:spPr bwMode="auto">
            <a:xfrm>
              <a:off x="5106247" y="3352620"/>
              <a:ext cx="879623" cy="330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3" name="Content Placeholder 15" descr="Blanket Photo One of a Kin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" t="13923" r="2723" b="11324"/>
            <a:stretch/>
          </p:blipFill>
          <p:spPr bwMode="auto">
            <a:xfrm>
              <a:off x="6704979" y="2589692"/>
              <a:ext cx="751211" cy="597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4" name="Content Placeholder 19" descr="rags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5" r="-745" b="1918"/>
            <a:stretch/>
          </p:blipFill>
          <p:spPr bwMode="auto">
            <a:xfrm>
              <a:off x="7542870" y="2589692"/>
              <a:ext cx="921356" cy="549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5" name="Picture 14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3528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394682" y="1566989"/>
            <a:ext cx="1698625" cy="655638"/>
            <a:chOff x="1219200" y="2514600"/>
            <a:chExt cx="3435026" cy="1240509"/>
          </a:xfrm>
        </p:grpSpPr>
        <p:pic>
          <p:nvPicPr>
            <p:cNvPr id="20" name="Content Placeholder 6" descr="dicencards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" t="2738" r="1361" b="9146"/>
            <a:stretch/>
          </p:blipFill>
          <p:spPr bwMode="auto">
            <a:xfrm>
              <a:off x="1219200" y="2514600"/>
              <a:ext cx="1024088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1" name="Content Placeholder 10" descr="Road_Stake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4" r="18070"/>
            <a:stretch/>
          </p:blipFill>
          <p:spPr bwMode="auto">
            <a:xfrm>
              <a:off x="2362068" y="2514600"/>
              <a:ext cx="443022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2" name="Content Placeholder 12" descr="BIndleStiff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" t="7585" r="1870" b="2812"/>
            <a:stretch/>
          </p:blipFill>
          <p:spPr bwMode="auto">
            <a:xfrm>
              <a:off x="1296247" y="3352620"/>
              <a:ext cx="879623" cy="330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3" name="Content Placeholder 15" descr="Blanket Photo One of a Kin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" t="13923" r="2723" b="11324"/>
            <a:stretch/>
          </p:blipFill>
          <p:spPr bwMode="auto">
            <a:xfrm>
              <a:off x="2894979" y="2589692"/>
              <a:ext cx="751211" cy="597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4" name="Content Placeholder 19" descr="rags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5" r="-745" b="1918"/>
            <a:stretch/>
          </p:blipFill>
          <p:spPr bwMode="auto">
            <a:xfrm>
              <a:off x="3732870" y="2589692"/>
              <a:ext cx="921356" cy="549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5" name="Picture 24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33528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1461482" y="2481389"/>
            <a:ext cx="1905000" cy="685800"/>
            <a:chOff x="3124200" y="4267200"/>
            <a:chExt cx="3853826" cy="1298122"/>
          </a:xfrm>
        </p:grpSpPr>
        <p:pic>
          <p:nvPicPr>
            <p:cNvPr id="30" name="Content Placeholder 10" descr="Road_Stake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4" r="18070"/>
            <a:stretch/>
          </p:blipFill>
          <p:spPr bwMode="auto">
            <a:xfrm>
              <a:off x="4190425" y="4420451"/>
              <a:ext cx="443190" cy="685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1" name="Content Placeholder 12" descr="BIndleStiff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" t="7585" r="1870" b="2812"/>
            <a:stretch/>
          </p:blipFill>
          <p:spPr bwMode="auto">
            <a:xfrm>
              <a:off x="3124200" y="4648825"/>
              <a:ext cx="879957" cy="330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2" name="Content Placeholder 15" descr="Blanket Photo One of a Kin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" t="13923" r="2723" b="11324"/>
            <a:stretch/>
          </p:blipFill>
          <p:spPr bwMode="auto">
            <a:xfrm>
              <a:off x="5105710" y="4495573"/>
              <a:ext cx="748284" cy="597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3" name="Content Placeholder 19" descr="rags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5" r="-745" b="1918"/>
            <a:stretch/>
          </p:blipFill>
          <p:spPr bwMode="auto">
            <a:xfrm>
              <a:off x="5943916" y="4495573"/>
              <a:ext cx="921708" cy="54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4" name="Picture 33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4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5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Straight Arrow Connector 37"/>
            <p:cNvCxnSpPr/>
            <p:nvPr/>
          </p:nvCxnSpPr>
          <p:spPr bwMode="auto">
            <a:xfrm>
              <a:off x="3124200" y="4267200"/>
              <a:ext cx="385382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3124200" y="5562318"/>
              <a:ext cx="3735001" cy="300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0" name="Date Placeholder 3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7/2/11</a:t>
            </a:r>
            <a:endParaRPr lang="en-US"/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Weber, Morwood, and Bryce - ICMLPAUM'11</a:t>
            </a:r>
            <a:endParaRPr lang="en-US"/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47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46815" r="-46815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465994" y="1918640"/>
            <a:ext cx="1896205" cy="2859689"/>
          </a:xfrm>
          <a:prstGeom prst="rect">
            <a:avLst/>
          </a:prstGeom>
          <a:ln>
            <a:solidFill>
              <a:srgbClr val="00FF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r>
              <a:rPr lang="en-US" dirty="0" smtClean="0"/>
              <a:t>Classical Planner </a:t>
            </a:r>
          </a:p>
          <a:p>
            <a:r>
              <a:rPr lang="en-US" dirty="0" smtClean="0"/>
              <a:t>takes more </a:t>
            </a:r>
            <a:r>
              <a:rPr lang="en-US" dirty="0" smtClean="0">
                <a:solidFill>
                  <a:srgbClr val="FF0000"/>
                </a:solidFill>
              </a:rPr>
              <a:t>time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actions</a:t>
            </a:r>
            <a:r>
              <a:rPr lang="en-US" dirty="0" smtClean="0"/>
              <a:t>,</a:t>
            </a:r>
          </a:p>
          <a:p>
            <a:r>
              <a:rPr lang="en-US" dirty="0" smtClean="0"/>
              <a:t>and asks more </a:t>
            </a:r>
            <a:r>
              <a:rPr lang="en-US" dirty="0" smtClean="0">
                <a:solidFill>
                  <a:srgbClr val="0000FF"/>
                </a:solidFill>
              </a:rPr>
              <a:t>questions</a:t>
            </a:r>
            <a:r>
              <a:rPr lang="en-US" dirty="0" smtClean="0"/>
              <a:t> asking questions or not,</a:t>
            </a:r>
          </a:p>
          <a:p>
            <a:r>
              <a:rPr lang="en-US" dirty="0" smtClean="0"/>
              <a:t>But solves more </a:t>
            </a:r>
            <a:r>
              <a:rPr lang="en-US" dirty="0" smtClean="0">
                <a:solidFill>
                  <a:srgbClr val="00FFFF"/>
                </a:solidFill>
              </a:rPr>
              <a:t>instances</a:t>
            </a:r>
            <a:r>
              <a:rPr lang="en-US" dirty="0" smtClean="0"/>
              <a:t> in most cases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10698" y="1863822"/>
            <a:ext cx="359909" cy="352664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45566" y="1863821"/>
            <a:ext cx="318058" cy="3526645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85832" y="1863821"/>
            <a:ext cx="319768" cy="352664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96612" y="1863822"/>
            <a:ext cx="359909" cy="352664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35513" y="1863820"/>
            <a:ext cx="318058" cy="3526645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88643" y="1863823"/>
            <a:ext cx="318058" cy="3526645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96772" y="1863820"/>
            <a:ext cx="318058" cy="3526645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49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-42542" r="-42542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465994" y="1918640"/>
            <a:ext cx="1896205" cy="2859689"/>
          </a:xfrm>
          <a:prstGeom prst="rect">
            <a:avLst/>
          </a:prstGeom>
          <a:ln>
            <a:solidFill>
              <a:srgbClr val="00FF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r>
              <a:rPr lang="en-US" dirty="0" smtClean="0"/>
              <a:t>Eliciting all knowledge increases solved </a:t>
            </a:r>
            <a:r>
              <a:rPr lang="en-US" dirty="0" smtClean="0">
                <a:solidFill>
                  <a:srgbClr val="00FFFF"/>
                </a:solidFill>
              </a:rPr>
              <a:t>instances</a:t>
            </a:r>
            <a:r>
              <a:rPr lang="en-US" dirty="0" smtClean="0"/>
              <a:t>, reduces </a:t>
            </a:r>
            <a:r>
              <a:rPr lang="en-US" dirty="0" smtClean="0">
                <a:solidFill>
                  <a:srgbClr val="FF0000"/>
                </a:solidFill>
              </a:rPr>
              <a:t>time</a:t>
            </a:r>
            <a:r>
              <a:rPr lang="en-US" dirty="0" smtClean="0"/>
              <a:t>, but requires many </a:t>
            </a:r>
            <a:r>
              <a:rPr lang="en-US" dirty="0">
                <a:solidFill>
                  <a:srgbClr val="0000FF"/>
                </a:solidFill>
              </a:rPr>
              <a:t>questions</a:t>
            </a:r>
            <a:r>
              <a:rPr lang="en-US" dirty="0"/>
              <a:t> </a:t>
            </a:r>
            <a:r>
              <a:rPr lang="en-US" dirty="0" smtClean="0"/>
              <a:t>on average.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17754" y="1827277"/>
            <a:ext cx="359909" cy="336219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77662" y="1827277"/>
            <a:ext cx="482809" cy="336219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15785" y="1827277"/>
            <a:ext cx="418215" cy="3362190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3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8267" r="-8267"/>
          <a:stretch>
            <a:fillRect/>
          </a:stretch>
        </p:blipFill>
        <p:spPr>
          <a:xfrm>
            <a:off x="819401" y="1600200"/>
            <a:ext cx="883920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146" y="1918640"/>
            <a:ext cx="1896205" cy="2859689"/>
          </a:xfrm>
          <a:prstGeom prst="rect">
            <a:avLst/>
          </a:prstGeom>
          <a:ln>
            <a:solidFill>
              <a:srgbClr val="00FF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r>
              <a:rPr lang="en-US" dirty="0" smtClean="0"/>
              <a:t>Prioritizing Plan Diagnoses reduces </a:t>
            </a:r>
            <a:r>
              <a:rPr lang="en-US" dirty="0" smtClean="0">
                <a:solidFill>
                  <a:srgbClr val="0000FF"/>
                </a:solidFill>
              </a:rPr>
              <a:t>questions</a:t>
            </a:r>
            <a:r>
              <a:rPr lang="en-US" dirty="0"/>
              <a:t> </a:t>
            </a:r>
            <a:r>
              <a:rPr lang="en-US" dirty="0" smtClean="0"/>
              <a:t>the most,</a:t>
            </a:r>
          </a:p>
          <a:p>
            <a:r>
              <a:rPr lang="en-US" dirty="0" smtClean="0"/>
              <a:t>but computing Shannon Entropy is costly in terms of </a:t>
            </a:r>
            <a:r>
              <a:rPr lang="en-US" dirty="0" smtClean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38049" y="1833871"/>
            <a:ext cx="482809" cy="35544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508791" y="1833871"/>
            <a:ext cx="482809" cy="35544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3121" y="1827277"/>
            <a:ext cx="515670" cy="35610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44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115454" r="-11545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146" y="1918640"/>
            <a:ext cx="1896205" cy="2859689"/>
          </a:xfrm>
          <a:prstGeom prst="rect">
            <a:avLst/>
          </a:prstGeom>
          <a:ln>
            <a:solidFill>
              <a:srgbClr val="00FF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normAutofit/>
          </a:bodyPr>
          <a:lstStyle/>
          <a:p>
            <a:r>
              <a:rPr lang="en-US" dirty="0" smtClean="0"/>
              <a:t>Computing Relaxed Plan Diagnoses does not increase </a:t>
            </a:r>
            <a:r>
              <a:rPr lang="en-US" dirty="0" smtClean="0">
                <a:solidFill>
                  <a:srgbClr val="0000FF"/>
                </a:solidFill>
              </a:rPr>
              <a:t>questions</a:t>
            </a:r>
            <a:r>
              <a:rPr lang="en-US" dirty="0"/>
              <a:t> </a:t>
            </a:r>
            <a:r>
              <a:rPr lang="en-US" dirty="0" smtClean="0"/>
              <a:t>and makes </a:t>
            </a:r>
            <a:r>
              <a:rPr lang="en-US" dirty="0" smtClean="0">
                <a:solidFill>
                  <a:srgbClr val="FF0000"/>
                </a:solidFill>
              </a:rPr>
              <a:t>time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competitive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84550" y="1852549"/>
            <a:ext cx="343404" cy="35544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0269" y="1845955"/>
            <a:ext cx="394279" cy="35610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76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 Diagnoses enable Goal-Directed Knowledge Acquisition</a:t>
            </a:r>
          </a:p>
          <a:p>
            <a:pPr lvl="1"/>
            <a:r>
              <a:rPr lang="en-US" dirty="0" smtClean="0"/>
              <a:t>Planners that reason about incompleteness generate better diagnoses</a:t>
            </a:r>
          </a:p>
          <a:p>
            <a:pPr lvl="1"/>
            <a:r>
              <a:rPr lang="en-US" dirty="0" smtClean="0"/>
              <a:t>Ranking questions by diagnoses reduces questions</a:t>
            </a:r>
          </a:p>
          <a:p>
            <a:pPr lvl="1"/>
            <a:r>
              <a:rPr lang="en-US" dirty="0" smtClean="0"/>
              <a:t>Relaxed plans generate good diagnoses too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9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</a:t>
            </a:r>
            <a:r>
              <a:rPr lang="en-US" dirty="0" smtClean="0"/>
              <a:t>Code and generators available on web!</a:t>
            </a:r>
          </a:p>
          <a:p>
            <a:pPr lvl="1"/>
            <a:r>
              <a:rPr lang="en-US" sz="2400" dirty="0"/>
              <a:t>http:/</a:t>
            </a:r>
            <a:r>
              <a:rPr lang="en-US" sz="2400" dirty="0" smtClean="0"/>
              <a:t>/</a:t>
            </a:r>
            <a:r>
              <a:rPr lang="en-US" sz="2400" dirty="0" err="1" smtClean="0"/>
              <a:t>www.cs.usu.edu</a:t>
            </a:r>
            <a:r>
              <a:rPr lang="en-US" sz="2400" dirty="0"/>
              <a:t>/~</a:t>
            </a:r>
            <a:r>
              <a:rPr lang="en-US" sz="2400" dirty="0" err="1"/>
              <a:t>danbryce</a:t>
            </a:r>
            <a:r>
              <a:rPr lang="en-US" sz="2400" dirty="0"/>
              <a:t>/software/</a:t>
            </a:r>
            <a:r>
              <a:rPr lang="en-US" sz="2400" dirty="0" err="1"/>
              <a:t>default.jar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7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1" b="-12885"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343401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Acquire Relevant Domain Knowledge</a:t>
            </a:r>
          </a:p>
          <a:p>
            <a:pPr lvl="1"/>
            <a:r>
              <a:rPr lang="en-US" dirty="0" smtClean="0"/>
              <a:t>Plan under Uncertainty [Weber and Bryce, ICAPS11]</a:t>
            </a:r>
          </a:p>
          <a:p>
            <a:pPr lvl="1"/>
            <a:r>
              <a:rPr lang="en-US" dirty="0" smtClean="0"/>
              <a:t>Diagnose Possible Failures[</a:t>
            </a:r>
            <a:r>
              <a:rPr lang="en-US" dirty="0"/>
              <a:t>Weber and Bryce, ICAPS11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Elicit (Probe) Domain Knowledge</a:t>
            </a:r>
          </a:p>
          <a:p>
            <a:pPr lvl="1"/>
            <a:r>
              <a:rPr lang="en-US" dirty="0" smtClean="0"/>
              <a:t>Re-Plan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9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Incomplete Domain Knowledge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STRIPS: (P,A,I,G)</a:t>
            </a:r>
          </a:p>
          <a:p>
            <a:pPr lvl="1"/>
            <a:r>
              <a:rPr lang="en-US" dirty="0" smtClean="0"/>
              <a:t>P: Set of propositions</a:t>
            </a:r>
          </a:p>
          <a:p>
            <a:pPr lvl="1"/>
            <a:r>
              <a:rPr lang="en-US" dirty="0" smtClean="0"/>
              <a:t>A: Incomplete Actions</a:t>
            </a:r>
          </a:p>
          <a:p>
            <a:pPr lvl="2"/>
            <a:r>
              <a:rPr lang="en-US" dirty="0" smtClean="0"/>
              <a:t>Known: Preconditions, Adds, Deletes</a:t>
            </a:r>
          </a:p>
          <a:p>
            <a:pPr lvl="2"/>
            <a:r>
              <a:rPr lang="en-US" dirty="0" smtClean="0">
                <a:solidFill>
                  <a:srgbClr val="DA1F28"/>
                </a:solidFill>
              </a:rPr>
              <a:t>Possible: Preconditions, Adds, Deletes</a:t>
            </a:r>
          </a:p>
          <a:p>
            <a:pPr lvl="2"/>
            <a:r>
              <a:rPr lang="en-US" dirty="0" smtClean="0"/>
              <a:t>Impossible</a:t>
            </a:r>
            <a:r>
              <a:rPr lang="en-US" dirty="0"/>
              <a:t>: Preconditions, Adds, Deletes</a:t>
            </a:r>
          </a:p>
          <a:p>
            <a:pPr lvl="1"/>
            <a:r>
              <a:rPr lang="en-US" dirty="0" smtClean="0"/>
              <a:t>I: Initial State</a:t>
            </a:r>
          </a:p>
          <a:p>
            <a:pPr lvl="1"/>
            <a:r>
              <a:rPr lang="en-US" dirty="0" smtClean="0"/>
              <a:t>G: Goal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7/2/11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Weber, Morwood, and Bryce - ICMLPAUM'11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83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PARC Printer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3344" y="1311729"/>
            <a:ext cx="85682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(:action HtmOverBlack-Move-A4</a:t>
            </a:r>
          </a:p>
          <a:p>
            <a:r>
              <a:rPr lang="en-US" sz="2400" i="1" dirty="0"/>
              <a:t> :parameters ( ?sheet - </a:t>
            </a:r>
            <a:r>
              <a:rPr lang="en-US" sz="2400" i="1" dirty="0" err="1"/>
              <a:t>sheet_t</a:t>
            </a:r>
            <a:r>
              <a:rPr lang="en-US" sz="2400" i="1" dirty="0"/>
              <a:t> )</a:t>
            </a:r>
          </a:p>
          <a:p>
            <a:r>
              <a:rPr lang="en-US" sz="2400" i="1" dirty="0"/>
              <a:t> :precondition (and (clear) (Available </a:t>
            </a:r>
            <a:r>
              <a:rPr lang="en-US" sz="2400" i="1" dirty="0" err="1"/>
              <a:t>HtmOverBlack</a:t>
            </a:r>
            <a:r>
              <a:rPr lang="en-US" sz="2400" i="1" dirty="0"/>
              <a:t>-RSRC)</a:t>
            </a:r>
          </a:p>
          <a:p>
            <a:r>
              <a:rPr lang="nl-NL" sz="2400" i="1" dirty="0"/>
              <a:t>                    (</a:t>
            </a:r>
            <a:r>
              <a:rPr lang="nl-NL" sz="2400" i="1" dirty="0" err="1"/>
              <a:t>Sheetsize</a:t>
            </a:r>
            <a:r>
              <a:rPr lang="nl-NL" sz="2400" i="1" dirty="0"/>
              <a:t> ?sheet A4)</a:t>
            </a:r>
          </a:p>
          <a:p>
            <a:r>
              <a:rPr lang="nl-NL" sz="2400" i="1" dirty="0"/>
              <a:t>                    (</a:t>
            </a:r>
            <a:r>
              <a:rPr lang="nl-NL" sz="2400" i="1" dirty="0" err="1"/>
              <a:t>Location</a:t>
            </a:r>
            <a:r>
              <a:rPr lang="nl-NL" sz="2400" i="1" dirty="0"/>
              <a:t> ?sheet </a:t>
            </a:r>
            <a:r>
              <a:rPr lang="nl-NL" sz="2400" i="1" dirty="0" err="1"/>
              <a:t>HtmOverBlack_Entry-EndCap_Exit</a:t>
            </a:r>
            <a:r>
              <a:rPr lang="nl-NL" sz="2400" i="1" dirty="0"/>
              <a:t>))</a:t>
            </a:r>
          </a:p>
          <a:p>
            <a:r>
              <a:rPr lang="nl-NL" sz="2400" i="1" dirty="0"/>
              <a:t> :effect (</a:t>
            </a:r>
            <a:r>
              <a:rPr lang="nl-NL" sz="2400" i="1" dirty="0" err="1"/>
              <a:t>and</a:t>
            </a:r>
            <a:r>
              <a:rPr lang="nl-NL" sz="2400" i="1" dirty="0"/>
              <a:t> (</a:t>
            </a:r>
            <a:r>
              <a:rPr lang="nl-NL" sz="2400" i="1" dirty="0" err="1"/>
              <a:t>not</a:t>
            </a:r>
            <a:r>
              <a:rPr lang="nl-NL" sz="2400" i="1" dirty="0"/>
              <a:t> (</a:t>
            </a:r>
            <a:r>
              <a:rPr lang="nl-NL" sz="2400" i="1" dirty="0" err="1"/>
              <a:t>Available</a:t>
            </a:r>
            <a:r>
              <a:rPr lang="nl-NL" sz="2400" i="1" dirty="0"/>
              <a:t> </a:t>
            </a:r>
            <a:r>
              <a:rPr lang="nl-NL" sz="2400" i="1" dirty="0" err="1"/>
              <a:t>HtmOverBlack</a:t>
            </a:r>
            <a:r>
              <a:rPr lang="nl-NL" sz="2400" i="1" dirty="0"/>
              <a:t>-RSRC))</a:t>
            </a:r>
          </a:p>
          <a:p>
            <a:r>
              <a:rPr lang="nl-NL" sz="2400" i="1" dirty="0"/>
              <a:t>              (</a:t>
            </a:r>
            <a:r>
              <a:rPr lang="nl-NL" sz="2400" i="1" dirty="0" err="1"/>
              <a:t>Location</a:t>
            </a:r>
            <a:r>
              <a:rPr lang="nl-NL" sz="2400" i="1" dirty="0"/>
              <a:t> ?sheet </a:t>
            </a:r>
            <a:r>
              <a:rPr lang="nl-NL" sz="2400" i="1" dirty="0" err="1"/>
              <a:t>HtmOverBlack_Exit-Down_TopEntry</a:t>
            </a:r>
            <a:r>
              <a:rPr lang="nl-NL" sz="2400" i="1" dirty="0"/>
              <a:t>)</a:t>
            </a:r>
          </a:p>
          <a:p>
            <a:r>
              <a:rPr lang="nl-NL" sz="2400" i="1" dirty="0"/>
              <a:t>              (</a:t>
            </a:r>
            <a:r>
              <a:rPr lang="nl-NL" sz="2400" i="1" dirty="0" err="1"/>
              <a:t>not</a:t>
            </a:r>
            <a:r>
              <a:rPr lang="nl-NL" sz="2400" i="1" dirty="0"/>
              <a:t> (</a:t>
            </a:r>
            <a:r>
              <a:rPr lang="nl-NL" sz="2400" i="1" dirty="0" err="1"/>
              <a:t>Location</a:t>
            </a:r>
            <a:r>
              <a:rPr lang="nl-NL" sz="2400" i="1" dirty="0"/>
              <a:t> ?sheet </a:t>
            </a:r>
            <a:r>
              <a:rPr lang="nl-NL" sz="2400" i="1" dirty="0" err="1"/>
              <a:t>HtmOverBlack_Entry-EndCap_Exit</a:t>
            </a:r>
            <a:r>
              <a:rPr lang="nl-NL" sz="2400" i="1" dirty="0"/>
              <a:t>))</a:t>
            </a:r>
          </a:p>
          <a:p>
            <a:r>
              <a:rPr lang="nl-NL" sz="2400" i="1" dirty="0"/>
              <a:t>              (</a:t>
            </a:r>
            <a:r>
              <a:rPr lang="nl-NL" sz="2400" i="1" dirty="0" err="1"/>
              <a:t>Available</a:t>
            </a:r>
            <a:r>
              <a:rPr lang="nl-NL" sz="2400" i="1" dirty="0"/>
              <a:t> </a:t>
            </a:r>
            <a:r>
              <a:rPr lang="nl-NL" sz="2400" i="1" dirty="0" err="1"/>
              <a:t>HtmOverBlack</a:t>
            </a:r>
            <a:r>
              <a:rPr lang="nl-NL" sz="2400" i="1" dirty="0"/>
              <a:t>-RSRC))</a:t>
            </a:r>
          </a:p>
          <a:p>
            <a:r>
              <a:rPr lang="nl-NL" sz="2400" i="1" dirty="0"/>
              <a:t> </a:t>
            </a:r>
            <a:r>
              <a:rPr lang="nl-NL" sz="2400" i="1" dirty="0">
                <a:solidFill>
                  <a:srgbClr val="DA1F28"/>
                </a:solidFill>
              </a:rPr>
              <a:t>:</a:t>
            </a:r>
            <a:r>
              <a:rPr lang="nl-NL" sz="2400" i="1" dirty="0" err="1">
                <a:solidFill>
                  <a:srgbClr val="DA1F28"/>
                </a:solidFill>
              </a:rPr>
              <a:t>poss</a:t>
            </a:r>
            <a:r>
              <a:rPr lang="nl-NL" sz="2400" i="1" dirty="0">
                <a:solidFill>
                  <a:srgbClr val="DA1F28"/>
                </a:solidFill>
              </a:rPr>
              <a:t>-effect (</a:t>
            </a:r>
            <a:r>
              <a:rPr lang="nl-NL" sz="2400" i="1" dirty="0" err="1">
                <a:solidFill>
                  <a:srgbClr val="DA1F28"/>
                </a:solidFill>
              </a:rPr>
              <a:t>and</a:t>
            </a:r>
            <a:r>
              <a:rPr lang="nl-NL" sz="2400" i="1" dirty="0">
                <a:solidFill>
                  <a:srgbClr val="DA1F28"/>
                </a:solidFill>
              </a:rPr>
              <a:t> (</a:t>
            </a:r>
            <a:r>
              <a:rPr lang="nl-NL" sz="2400" i="1" dirty="0" err="1">
                <a:solidFill>
                  <a:srgbClr val="DA1F28"/>
                </a:solidFill>
              </a:rPr>
              <a:t>not</a:t>
            </a:r>
            <a:r>
              <a:rPr lang="nl-NL" sz="2400" i="1" dirty="0">
                <a:solidFill>
                  <a:srgbClr val="DA1F28"/>
                </a:solidFill>
              </a:rPr>
              <a:t> (</a:t>
            </a:r>
            <a:r>
              <a:rPr lang="nl-NL" sz="2400" i="1" dirty="0" err="1">
                <a:solidFill>
                  <a:srgbClr val="DA1F28"/>
                </a:solidFill>
              </a:rPr>
              <a:t>clear</a:t>
            </a:r>
            <a:r>
              <a:rPr lang="nl-NL" sz="2400" i="1" dirty="0">
                <a:solidFill>
                  <a:srgbClr val="DA1F28"/>
                </a:solidFill>
              </a:rPr>
              <a:t>))</a:t>
            </a:r>
            <a:r>
              <a:rPr lang="nl-NL" sz="2400" i="1" dirty="0"/>
              <a:t>))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Weber, Morwood, and Bryce - ICMLPAUM'11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08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Failure Explanation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4952" r="-495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39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Failure Explanations</a:t>
            </a:r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537313" y="3634167"/>
            <a:ext cx="838930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Propositions 		= {</a:t>
            </a:r>
            <a:r>
              <a:rPr lang="en-US" sz="1800" dirty="0" err="1"/>
              <a:t>p,q,r,g</a:t>
            </a:r>
            <a:r>
              <a:rPr lang="en-US" sz="1800" dirty="0"/>
              <a:t>}		</a:t>
            </a:r>
          </a:p>
          <a:p>
            <a:pPr eaLnBrk="1" hangingPunct="1"/>
            <a:r>
              <a:rPr lang="en-US" sz="1800" dirty="0"/>
              <a:t>Incomplete Actions 	= {</a:t>
            </a:r>
            <a:r>
              <a:rPr lang="en-US" sz="1800" dirty="0" err="1"/>
              <a:t>a,b,c</a:t>
            </a:r>
            <a:r>
              <a:rPr lang="en-US" sz="1800" dirty="0"/>
              <a:t>} 	</a:t>
            </a:r>
          </a:p>
          <a:p>
            <a:pPr eaLnBrk="1" hangingPunct="1"/>
            <a:r>
              <a:rPr lang="en-US" sz="1800" dirty="0"/>
              <a:t>Initial State 		= {p, q}		</a:t>
            </a:r>
          </a:p>
          <a:p>
            <a:pPr eaLnBrk="1" hangingPunct="1"/>
            <a:r>
              <a:rPr lang="en-US" sz="1800" dirty="0"/>
              <a:t>Goal 			= {g}</a:t>
            </a:r>
          </a:p>
          <a:p>
            <a:pPr eaLnBrk="1" hangingPunct="1"/>
            <a:r>
              <a:rPr lang="en-US" sz="1800" dirty="0"/>
              <a:t>Incomplete Features 	= {pre(a, r), add(a, r), del(a, p), del(b, q), pre(c, q)}</a:t>
            </a:r>
          </a:p>
          <a:p>
            <a:pPr eaLnBrk="1" hangingPunct="1"/>
            <a:r>
              <a:rPr lang="en-US" sz="1800" dirty="0"/>
              <a:t>Complete Features:	pre(a) = {p, q};</a:t>
            </a:r>
          </a:p>
          <a:p>
            <a:pPr eaLnBrk="1" hangingPunct="1"/>
            <a:r>
              <a:rPr lang="en-US" sz="1800" dirty="0"/>
              <a:t>			pre(b) = {r}, add(b) = {r};</a:t>
            </a:r>
          </a:p>
          <a:p>
            <a:pPr eaLnBrk="1" hangingPunct="1"/>
            <a:r>
              <a:rPr lang="en-US" sz="1800" dirty="0"/>
              <a:t>			pre(c) = {r}, add(c) = {g}.</a:t>
            </a:r>
          </a:p>
          <a:p>
            <a:pPr eaLnBrk="1" hangingPunct="1"/>
            <a:r>
              <a:rPr lang="en-US" sz="1800" dirty="0"/>
              <a:t>State Sequence: 	(s0 = {</a:t>
            </a:r>
            <a:r>
              <a:rPr lang="en-US" sz="1800" dirty="0" err="1"/>
              <a:t>p,q</a:t>
            </a:r>
            <a:r>
              <a:rPr lang="en-US" sz="1800" dirty="0"/>
              <a:t>}, s1 = {</a:t>
            </a:r>
            <a:r>
              <a:rPr lang="en-US" sz="1800" dirty="0" err="1"/>
              <a:t>p,q,r</a:t>
            </a:r>
            <a:r>
              <a:rPr lang="en-US" sz="1800" dirty="0"/>
              <a:t>}, s2 = {</a:t>
            </a:r>
            <a:r>
              <a:rPr lang="en-US" sz="1800" dirty="0" err="1"/>
              <a:t>q,r</a:t>
            </a:r>
            <a:r>
              <a:rPr lang="en-US" sz="1800" dirty="0"/>
              <a:t>}, s3 = {</a:t>
            </a:r>
            <a:r>
              <a:rPr lang="en-US" sz="1800" dirty="0" err="1"/>
              <a:t>q,r,g</a:t>
            </a:r>
            <a:r>
              <a:rPr lang="en-US" sz="1800" dirty="0"/>
              <a:t>}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7/2/11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Weber, Morwood, and Bryce - ICMLPAUM'11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039"/>
            <a:ext cx="9144000" cy="19767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96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Elicitation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Naïve Extremes</a:t>
            </a:r>
          </a:p>
          <a:p>
            <a:pPr lvl="1"/>
            <a:r>
              <a:rPr lang="en-US" dirty="0" smtClean="0"/>
              <a:t>Learn by action (no elicitation)</a:t>
            </a:r>
          </a:p>
          <a:p>
            <a:pPr lvl="1"/>
            <a:r>
              <a:rPr lang="en-US" dirty="0" smtClean="0"/>
              <a:t>Learn by Exhaustion (elicit everything)</a:t>
            </a:r>
          </a:p>
          <a:p>
            <a:r>
              <a:rPr lang="en-US" dirty="0" smtClean="0"/>
              <a:t>Goal-Directed</a:t>
            </a:r>
          </a:p>
          <a:p>
            <a:pPr lvl="1"/>
            <a:r>
              <a:rPr lang="en-US" dirty="0" smtClean="0"/>
              <a:t>Plan Relevant (all actions in plan)</a:t>
            </a:r>
          </a:p>
          <a:p>
            <a:pPr lvl="1"/>
            <a:r>
              <a:rPr lang="en-US" dirty="0" smtClean="0"/>
              <a:t>Diagnosis Relevant </a:t>
            </a:r>
          </a:p>
          <a:p>
            <a:pPr lvl="2"/>
            <a:r>
              <a:rPr lang="en-US" dirty="0" smtClean="0"/>
              <a:t>Rank By Diagnosis Impact</a:t>
            </a:r>
          </a:p>
          <a:p>
            <a:pPr lvl="2"/>
            <a:r>
              <a:rPr lang="en-US" dirty="0" smtClean="0"/>
              <a:t>Rank By Shannon Entropy</a:t>
            </a:r>
            <a:endParaRPr lang="en-US" dirty="0"/>
          </a:p>
          <a:p>
            <a:pPr lvl="2"/>
            <a:r>
              <a:rPr lang="en-US" dirty="0" smtClean="0"/>
              <a:t>May require re-planning</a:t>
            </a:r>
          </a:p>
          <a:p>
            <a:pPr lvl="4"/>
            <a:r>
              <a:rPr lang="en-US" dirty="0" smtClean="0"/>
              <a:t>Use relaxation instead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7/2/11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83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305734" y="1223698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Learning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7/2/11</a:t>
            </a:r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08" y="1760334"/>
            <a:ext cx="767764" cy="27191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1421191" y="1252538"/>
            <a:ext cx="6471477" cy="330200"/>
            <a:chOff x="783022" y="1417638"/>
            <a:chExt cx="6471477" cy="330200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799" y="1417638"/>
              <a:ext cx="5600700" cy="3302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22" y="1417638"/>
              <a:ext cx="912396" cy="330200"/>
            </a:xfrm>
            <a:prstGeom prst="rect">
              <a:avLst/>
            </a:prstGeom>
          </p:spPr>
        </p:pic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3" y="1658464"/>
            <a:ext cx="476592" cy="2206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5734" y="2520435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0" y="2904453"/>
            <a:ext cx="476592" cy="220644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2" idx="4"/>
            <a:endCxn id="16" idx="0"/>
          </p:cNvCxnSpPr>
          <p:nvPr/>
        </p:nvCxnSpPr>
        <p:spPr>
          <a:xfrm>
            <a:off x="862786" y="2281988"/>
            <a:ext cx="0" cy="2384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Oval 32"/>
          <p:cNvSpPr/>
          <p:nvPr/>
        </p:nvSpPr>
        <p:spPr>
          <a:xfrm>
            <a:off x="298759" y="3881139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6" idx="4"/>
            <a:endCxn id="33" idx="0"/>
          </p:cNvCxnSpPr>
          <p:nvPr/>
        </p:nvCxnSpPr>
        <p:spPr>
          <a:xfrm flipH="1">
            <a:off x="855811" y="3578725"/>
            <a:ext cx="6975" cy="302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3" y="2281988"/>
            <a:ext cx="241300" cy="2286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08" y="3520579"/>
            <a:ext cx="203200" cy="3429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6" y="4361405"/>
            <a:ext cx="485522" cy="224779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>
          <a:xfrm>
            <a:off x="307087" y="5192089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33" idx="4"/>
            <a:endCxn id="55" idx="0"/>
          </p:cNvCxnSpPr>
          <p:nvPr/>
        </p:nvCxnSpPr>
        <p:spPr>
          <a:xfrm>
            <a:off x="855811" y="4939429"/>
            <a:ext cx="8328" cy="252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3" y="4920934"/>
            <a:ext cx="215900" cy="2286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0" y="5632250"/>
            <a:ext cx="485522" cy="224779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63" y="2356352"/>
            <a:ext cx="4229100" cy="7874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1" y="5044792"/>
            <a:ext cx="7035800" cy="787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63" y="3754219"/>
            <a:ext cx="5613400" cy="7874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1" y="5920179"/>
            <a:ext cx="1193800" cy="3302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22" y="4609229"/>
            <a:ext cx="1193800" cy="3302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63" y="3125097"/>
            <a:ext cx="1193800" cy="3302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20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3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7671109" y="1257299"/>
            <a:ext cx="1152444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09674" y="1268644"/>
            <a:ext cx="1152444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774634" y="1268644"/>
            <a:ext cx="1152444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333896" y="1287692"/>
            <a:ext cx="1152444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5734" y="1223698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Proactive Learning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7/2/11</a:t>
            </a:r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1" y="1142048"/>
            <a:ext cx="890315" cy="31532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95" y="1252538"/>
            <a:ext cx="5600700" cy="3302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18" y="1252538"/>
            <a:ext cx="912396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3" y="1658464"/>
            <a:ext cx="476592" cy="2206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8664" y="1912656"/>
            <a:ext cx="81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</a:t>
            </a:r>
            <a:r>
              <a:rPr lang="en-US" baseline="30000" dirty="0" smtClean="0"/>
              <a:t>2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995088" y="1935038"/>
            <a:ext cx="81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</a:t>
            </a:r>
            <a:r>
              <a:rPr lang="en-US" baseline="30000" dirty="0" smtClean="0"/>
              <a:t>2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44963" y="1934121"/>
            <a:ext cx="111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1/2</a:t>
            </a:r>
            <a:r>
              <a:rPr lang="en-US" baseline="30000" dirty="0" smtClean="0"/>
              <a:t>2</a:t>
            </a:r>
            <a:r>
              <a:rPr lang="en-US" dirty="0" smtClean="0"/>
              <a:t>=0.25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713592" y="1934121"/>
            <a:ext cx="111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1/2</a:t>
            </a:r>
            <a:r>
              <a:rPr lang="en-US" baseline="30000" dirty="0" smtClean="0"/>
              <a:t>2</a:t>
            </a:r>
            <a:r>
              <a:rPr lang="en-US" dirty="0" smtClean="0"/>
              <a:t>=0.25</a:t>
            </a:r>
            <a:endParaRPr lang="en-US" dirty="0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17" y="2520998"/>
            <a:ext cx="1892300" cy="3302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16" y="2941271"/>
            <a:ext cx="35179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74" y="3397446"/>
            <a:ext cx="4902200" cy="3302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92" y="3800092"/>
            <a:ext cx="6337300" cy="330200"/>
          </a:xfrm>
          <a:prstGeom prst="rect">
            <a:avLst/>
          </a:prstGeom>
        </p:spPr>
      </p:pic>
      <p:cxnSp>
        <p:nvCxnSpPr>
          <p:cNvPr id="23" name="Curved Connector 22"/>
          <p:cNvCxnSpPr>
            <a:stCxn id="28" idx="2"/>
            <a:endCxn id="15" idx="1"/>
          </p:cNvCxnSpPr>
          <p:nvPr/>
        </p:nvCxnSpPr>
        <p:spPr>
          <a:xfrm rot="5400000">
            <a:off x="2135092" y="911071"/>
            <a:ext cx="1059053" cy="2491001"/>
          </a:xfrm>
          <a:prstGeom prst="curvedConnector4">
            <a:avLst>
              <a:gd name="adj1" fmla="val 42205"/>
              <a:gd name="adj2" fmla="val 109177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29" idx="2"/>
            <a:endCxn id="17" idx="1"/>
          </p:cNvCxnSpPr>
          <p:nvPr/>
        </p:nvCxnSpPr>
        <p:spPr>
          <a:xfrm rot="5400000">
            <a:off x="2635799" y="391314"/>
            <a:ext cx="1498374" cy="3931740"/>
          </a:xfrm>
          <a:prstGeom prst="curvedConnector4">
            <a:avLst>
              <a:gd name="adj1" fmla="val 12784"/>
              <a:gd name="adj2" fmla="val 1058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30" idx="2"/>
            <a:endCxn id="20" idx="1"/>
          </p:cNvCxnSpPr>
          <p:nvPr/>
        </p:nvCxnSpPr>
        <p:spPr>
          <a:xfrm rot="5400000">
            <a:off x="3169411" y="-153940"/>
            <a:ext cx="1954549" cy="5478422"/>
          </a:xfrm>
          <a:prstGeom prst="curvedConnector4">
            <a:avLst>
              <a:gd name="adj1" fmla="val 13522"/>
              <a:gd name="adj2" fmla="val 10417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1" idx="2"/>
            <a:endCxn id="21" idx="1"/>
          </p:cNvCxnSpPr>
          <p:nvPr/>
        </p:nvCxnSpPr>
        <p:spPr>
          <a:xfrm rot="5400000">
            <a:off x="3627542" y="-654597"/>
            <a:ext cx="2368540" cy="6871039"/>
          </a:xfrm>
          <a:prstGeom prst="curvedConnector4">
            <a:avLst>
              <a:gd name="adj1" fmla="val 13727"/>
              <a:gd name="adj2" fmla="val 103327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1" y="4485281"/>
            <a:ext cx="1193800" cy="3302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4554" y="2323249"/>
            <a:ext cx="3493665" cy="94822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Weber, Morwood, and Bryce - ICMLPAUM'11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64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</p:bldLst>
  </p:timing>
</p:sld>
</file>

<file path=ppt/theme/theme1.xml><?xml version="1.0" encoding="utf-8"?>
<a:theme xmlns:a="http://schemas.openxmlformats.org/drawingml/2006/main" name="USU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4805</TotalTime>
  <Words>777</Words>
  <Application>Microsoft Macintosh PowerPoint</Application>
  <PresentationFormat>On-screen Show (4:3)</PresentationFormat>
  <Paragraphs>142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USU</vt:lpstr>
      <vt:lpstr>Goal Directed Knowledge Acquisition</vt:lpstr>
      <vt:lpstr>Approach</vt:lpstr>
      <vt:lpstr>Incomplete Domain Knowledge</vt:lpstr>
      <vt:lpstr>PARC Printer</vt:lpstr>
      <vt:lpstr>Plan Failure Explanation</vt:lpstr>
      <vt:lpstr>Plan Failure Explanations</vt:lpstr>
      <vt:lpstr>Knowledge Elicitation Strategies</vt:lpstr>
      <vt:lpstr>Passive Learning</vt:lpstr>
      <vt:lpstr>Proactive Learning</vt:lpstr>
      <vt:lpstr>Domains</vt:lpstr>
      <vt:lpstr>Results</vt:lpstr>
      <vt:lpstr>Results</vt:lpstr>
      <vt:lpstr>Results</vt:lpstr>
      <vt:lpstr>Results</vt:lpstr>
      <vt:lpstr>Summary</vt:lpstr>
      <vt:lpstr>Thanks</vt:lpstr>
    </vt:vector>
  </TitlesOfParts>
  <Company>Utah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Bryce</dc:creator>
  <cp:lastModifiedBy>Daniel Bryce</cp:lastModifiedBy>
  <cp:revision>34</cp:revision>
  <dcterms:created xsi:type="dcterms:W3CDTF">2011-06-08T21:09:11Z</dcterms:created>
  <dcterms:modified xsi:type="dcterms:W3CDTF">2011-07-02T17:52:44Z</dcterms:modified>
</cp:coreProperties>
</file>